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52" r:id="rId2"/>
  </p:sldMasterIdLst>
  <p:notesMasterIdLst>
    <p:notesMasterId r:id="rId23"/>
  </p:notesMasterIdLst>
  <p:sldIdLst>
    <p:sldId id="279" r:id="rId3"/>
    <p:sldId id="257" r:id="rId4"/>
    <p:sldId id="331" r:id="rId5"/>
    <p:sldId id="332" r:id="rId6"/>
    <p:sldId id="333" r:id="rId7"/>
    <p:sldId id="334" r:id="rId8"/>
    <p:sldId id="335" r:id="rId9"/>
    <p:sldId id="336" r:id="rId10"/>
    <p:sldId id="337" r:id="rId11"/>
    <p:sldId id="338" r:id="rId12"/>
    <p:sldId id="339" r:id="rId13"/>
    <p:sldId id="340" r:id="rId14"/>
    <p:sldId id="341" r:id="rId15"/>
    <p:sldId id="314" r:id="rId16"/>
    <p:sldId id="325" r:id="rId17"/>
    <p:sldId id="326" r:id="rId18"/>
    <p:sldId id="316" r:id="rId19"/>
    <p:sldId id="327" r:id="rId20"/>
    <p:sldId id="328" r:id="rId21"/>
    <p:sldId id="32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5" autoAdjust="0"/>
    <p:restoredTop sz="93814" autoAdjust="0"/>
  </p:normalViewPr>
  <p:slideViewPr>
    <p:cSldViewPr snapToGrid="0" snapToObjects="1">
      <p:cViewPr varScale="1">
        <p:scale>
          <a:sx n="154" d="100"/>
          <a:sy n="154" d="100"/>
        </p:scale>
        <p:origin x="9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279FAA-E6B4-8B4F-9E9C-6BFF8806E7CE}" type="datetimeFigureOut">
              <a:rPr lang="en-US" smtClean="0"/>
              <a:t>10/17/17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54C41-B763-A94C-AF33-BC6B391D8910}" type="slidenum">
              <a:rPr lang="en-US" smtClean="0"/>
              <a:t>‹#›</a:t>
            </a:fld>
            <a:endParaRPr lang="en-US"/>
          </a:p>
        </p:txBody>
      </p:sp>
    </p:spTree>
    <p:extLst>
      <p:ext uri="{BB962C8B-B14F-4D97-AF65-F5344CB8AC3E}">
        <p14:creationId xmlns:p14="http://schemas.microsoft.com/office/powerpoint/2010/main" val="32025070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2146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1252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3888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674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7643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01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955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8218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83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rgbClr val="135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A6ED9A98-AB60-FB4F-A1AD-C964540F89A2}" type="datetimeFigureOut">
              <a:rPr lang="en-US" smtClean="0"/>
              <a:t>10/17/17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7487EAA8-B4FC-FB48-9484-54FB77785DA2}"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ED9A98-AB60-FB4F-A1AD-C964540F89A2}"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7EAA8-B4FC-FB48-9484-54FB77785DA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ED9A98-AB60-FB4F-A1AD-C964540F89A2}"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487EAA8-B4FC-FB48-9484-54FB77785DA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4/10/15</a:t>
            </a:r>
            <a:endParaRPr lang="en-US"/>
          </a:p>
        </p:txBody>
      </p:sp>
      <p:sp>
        <p:nvSpPr>
          <p:cNvPr id="5" name="Footer Placeholder 4"/>
          <p:cNvSpPr>
            <a:spLocks noGrp="1"/>
          </p:cNvSpPr>
          <p:nvPr>
            <p:ph type="ftr" sz="quarter" idx="11"/>
          </p:nvPr>
        </p:nvSpPr>
        <p:spPr/>
        <p:txBody>
          <a:bodyPr/>
          <a:lstStyle/>
          <a:p>
            <a:r>
              <a:rPr lang="en-US" smtClean="0"/>
              <a:t>CCWG@MLML</a:t>
            </a:r>
            <a:endParaRPr lang="en-US"/>
          </a:p>
        </p:txBody>
      </p:sp>
      <p:sp>
        <p:nvSpPr>
          <p:cNvPr id="6" name="Slide Number Placeholder 5"/>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237795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4/10/15</a:t>
            </a:r>
            <a:endParaRPr lang="en-US"/>
          </a:p>
        </p:txBody>
      </p:sp>
      <p:sp>
        <p:nvSpPr>
          <p:cNvPr id="5" name="Footer Placeholder 4"/>
          <p:cNvSpPr>
            <a:spLocks noGrp="1"/>
          </p:cNvSpPr>
          <p:nvPr>
            <p:ph type="ftr" sz="quarter" idx="11"/>
          </p:nvPr>
        </p:nvSpPr>
        <p:spPr/>
        <p:txBody>
          <a:bodyPr/>
          <a:lstStyle/>
          <a:p>
            <a:r>
              <a:rPr lang="en-US" smtClean="0"/>
              <a:t>CCWG@MLML</a:t>
            </a:r>
            <a:endParaRPr lang="en-US"/>
          </a:p>
        </p:txBody>
      </p:sp>
      <p:sp>
        <p:nvSpPr>
          <p:cNvPr id="6" name="Slide Number Placeholder 5"/>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1219295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4/10/15</a:t>
            </a:r>
            <a:endParaRPr lang="en-US"/>
          </a:p>
        </p:txBody>
      </p:sp>
      <p:sp>
        <p:nvSpPr>
          <p:cNvPr id="5" name="Footer Placeholder 4"/>
          <p:cNvSpPr>
            <a:spLocks noGrp="1"/>
          </p:cNvSpPr>
          <p:nvPr>
            <p:ph type="ftr" sz="quarter" idx="11"/>
          </p:nvPr>
        </p:nvSpPr>
        <p:spPr/>
        <p:txBody>
          <a:bodyPr/>
          <a:lstStyle/>
          <a:p>
            <a:r>
              <a:rPr lang="en-US" smtClean="0"/>
              <a:t>CCWG@MLML</a:t>
            </a:r>
            <a:endParaRPr lang="en-US"/>
          </a:p>
        </p:txBody>
      </p:sp>
      <p:sp>
        <p:nvSpPr>
          <p:cNvPr id="6" name="Slide Number Placeholder 5"/>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89048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4/10/15</a:t>
            </a:r>
            <a:endParaRPr lang="en-US"/>
          </a:p>
        </p:txBody>
      </p:sp>
      <p:sp>
        <p:nvSpPr>
          <p:cNvPr id="6" name="Footer Placeholder 5"/>
          <p:cNvSpPr>
            <a:spLocks noGrp="1"/>
          </p:cNvSpPr>
          <p:nvPr>
            <p:ph type="ftr" sz="quarter" idx="11"/>
          </p:nvPr>
        </p:nvSpPr>
        <p:spPr/>
        <p:txBody>
          <a:bodyPr/>
          <a:lstStyle/>
          <a:p>
            <a:r>
              <a:rPr lang="en-US" smtClean="0"/>
              <a:t>CCWG@MLML</a:t>
            </a:r>
            <a:endParaRPr lang="en-US"/>
          </a:p>
        </p:txBody>
      </p:sp>
      <p:sp>
        <p:nvSpPr>
          <p:cNvPr id="7" name="Slide Number Placeholder 6"/>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428730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4/10/15</a:t>
            </a:r>
            <a:endParaRPr lang="en-US"/>
          </a:p>
        </p:txBody>
      </p:sp>
      <p:sp>
        <p:nvSpPr>
          <p:cNvPr id="8" name="Footer Placeholder 7"/>
          <p:cNvSpPr>
            <a:spLocks noGrp="1"/>
          </p:cNvSpPr>
          <p:nvPr>
            <p:ph type="ftr" sz="quarter" idx="11"/>
          </p:nvPr>
        </p:nvSpPr>
        <p:spPr/>
        <p:txBody>
          <a:bodyPr/>
          <a:lstStyle/>
          <a:p>
            <a:r>
              <a:rPr lang="en-US" smtClean="0"/>
              <a:t>CCWG@MLML</a:t>
            </a:r>
            <a:endParaRPr lang="en-US"/>
          </a:p>
        </p:txBody>
      </p:sp>
      <p:sp>
        <p:nvSpPr>
          <p:cNvPr id="9" name="Slide Number Placeholder 8"/>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659399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4/10/15</a:t>
            </a:r>
            <a:endParaRPr lang="en-US"/>
          </a:p>
        </p:txBody>
      </p:sp>
      <p:sp>
        <p:nvSpPr>
          <p:cNvPr id="4" name="Footer Placeholder 3"/>
          <p:cNvSpPr>
            <a:spLocks noGrp="1"/>
          </p:cNvSpPr>
          <p:nvPr>
            <p:ph type="ftr" sz="quarter" idx="11"/>
          </p:nvPr>
        </p:nvSpPr>
        <p:spPr/>
        <p:txBody>
          <a:bodyPr/>
          <a:lstStyle/>
          <a:p>
            <a:r>
              <a:rPr lang="en-US" smtClean="0"/>
              <a:t>CCWG@MLML</a:t>
            </a:r>
            <a:endParaRPr lang="en-US"/>
          </a:p>
        </p:txBody>
      </p:sp>
      <p:sp>
        <p:nvSpPr>
          <p:cNvPr id="5" name="Slide Number Placeholder 4"/>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1150591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4/10/15</a:t>
            </a:r>
            <a:endParaRPr lang="en-US"/>
          </a:p>
        </p:txBody>
      </p:sp>
      <p:sp>
        <p:nvSpPr>
          <p:cNvPr id="3" name="Footer Placeholder 2"/>
          <p:cNvSpPr>
            <a:spLocks noGrp="1"/>
          </p:cNvSpPr>
          <p:nvPr>
            <p:ph type="ftr" sz="quarter" idx="11"/>
          </p:nvPr>
        </p:nvSpPr>
        <p:spPr/>
        <p:txBody>
          <a:bodyPr/>
          <a:lstStyle/>
          <a:p>
            <a:r>
              <a:rPr lang="en-US" smtClean="0"/>
              <a:t>CCWG@MLML</a:t>
            </a:r>
            <a:endParaRPr lang="en-US"/>
          </a:p>
        </p:txBody>
      </p:sp>
      <p:sp>
        <p:nvSpPr>
          <p:cNvPr id="4" name="Slide Number Placeholder 3"/>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777068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4/10/15</a:t>
            </a:r>
            <a:endParaRPr lang="en-US"/>
          </a:p>
        </p:txBody>
      </p:sp>
      <p:sp>
        <p:nvSpPr>
          <p:cNvPr id="6" name="Footer Placeholder 5"/>
          <p:cNvSpPr>
            <a:spLocks noGrp="1"/>
          </p:cNvSpPr>
          <p:nvPr>
            <p:ph type="ftr" sz="quarter" idx="11"/>
          </p:nvPr>
        </p:nvSpPr>
        <p:spPr/>
        <p:txBody>
          <a:bodyPr/>
          <a:lstStyle/>
          <a:p>
            <a:r>
              <a:rPr lang="en-US" smtClean="0"/>
              <a:t>CCWG@MLML</a:t>
            </a:r>
            <a:endParaRPr lang="en-US"/>
          </a:p>
        </p:txBody>
      </p:sp>
      <p:sp>
        <p:nvSpPr>
          <p:cNvPr id="7" name="Slide Number Placeholder 6"/>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223546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ED9A98-AB60-FB4F-A1AD-C964540F89A2}"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7EAA8-B4FC-FB48-9484-54FB77785DA2}"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4/10/15</a:t>
            </a:r>
            <a:endParaRPr lang="en-US"/>
          </a:p>
        </p:txBody>
      </p:sp>
      <p:sp>
        <p:nvSpPr>
          <p:cNvPr id="6" name="Footer Placeholder 5"/>
          <p:cNvSpPr>
            <a:spLocks noGrp="1"/>
          </p:cNvSpPr>
          <p:nvPr>
            <p:ph type="ftr" sz="quarter" idx="11"/>
          </p:nvPr>
        </p:nvSpPr>
        <p:spPr/>
        <p:txBody>
          <a:bodyPr/>
          <a:lstStyle/>
          <a:p>
            <a:r>
              <a:rPr lang="en-US" smtClean="0"/>
              <a:t>CCWG@MLML</a:t>
            </a:r>
            <a:endParaRPr lang="en-US"/>
          </a:p>
        </p:txBody>
      </p:sp>
      <p:sp>
        <p:nvSpPr>
          <p:cNvPr id="7" name="Slide Number Placeholder 6"/>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4222507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4/10/15</a:t>
            </a:r>
            <a:endParaRPr lang="en-US"/>
          </a:p>
        </p:txBody>
      </p:sp>
      <p:sp>
        <p:nvSpPr>
          <p:cNvPr id="5" name="Footer Placeholder 4"/>
          <p:cNvSpPr>
            <a:spLocks noGrp="1"/>
          </p:cNvSpPr>
          <p:nvPr>
            <p:ph type="ftr" sz="quarter" idx="11"/>
          </p:nvPr>
        </p:nvSpPr>
        <p:spPr/>
        <p:txBody>
          <a:bodyPr/>
          <a:lstStyle/>
          <a:p>
            <a:r>
              <a:rPr lang="en-US" smtClean="0"/>
              <a:t>CCWG@MLML</a:t>
            </a:r>
            <a:endParaRPr lang="en-US"/>
          </a:p>
        </p:txBody>
      </p:sp>
      <p:sp>
        <p:nvSpPr>
          <p:cNvPr id="6" name="Slide Number Placeholder 5"/>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119185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4/10/15</a:t>
            </a:r>
            <a:endParaRPr lang="en-US"/>
          </a:p>
        </p:txBody>
      </p:sp>
      <p:sp>
        <p:nvSpPr>
          <p:cNvPr id="5" name="Footer Placeholder 4"/>
          <p:cNvSpPr>
            <a:spLocks noGrp="1"/>
          </p:cNvSpPr>
          <p:nvPr>
            <p:ph type="ftr" sz="quarter" idx="11"/>
          </p:nvPr>
        </p:nvSpPr>
        <p:spPr/>
        <p:txBody>
          <a:bodyPr/>
          <a:lstStyle/>
          <a:p>
            <a:r>
              <a:rPr lang="en-US" smtClean="0"/>
              <a:t>CCWG@MLML</a:t>
            </a:r>
            <a:endParaRPr lang="en-US"/>
          </a:p>
        </p:txBody>
      </p:sp>
      <p:sp>
        <p:nvSpPr>
          <p:cNvPr id="6" name="Slide Number Placeholder 5"/>
          <p:cNvSpPr>
            <a:spLocks noGrp="1"/>
          </p:cNvSpPr>
          <p:nvPr>
            <p:ph type="sldNum" sz="quarter" idx="12"/>
          </p:nvPr>
        </p:nvSpPr>
        <p:spPr/>
        <p:txBody>
          <a:bodyPr/>
          <a:lstStyle/>
          <a:p>
            <a:fld id="{85E34A33-D814-2E47-87F6-CA306CC72118}" type="slidenum">
              <a:rPr lang="en-US" smtClean="0"/>
              <a:t>‹#›</a:t>
            </a:fld>
            <a:endParaRPr lang="en-US"/>
          </a:p>
        </p:txBody>
      </p:sp>
    </p:spTree>
    <p:extLst>
      <p:ext uri="{BB962C8B-B14F-4D97-AF65-F5344CB8AC3E}">
        <p14:creationId xmlns:p14="http://schemas.microsoft.com/office/powerpoint/2010/main" val="75081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135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rgbClr val="83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lvl1pPr>
              <a:defRPr>
                <a:solidFill>
                  <a:srgbClr val="FFFFFF"/>
                </a:solidFill>
              </a:defRPr>
            </a:lvl1pPr>
          </a:lstStyle>
          <a:p>
            <a:fld id="{A6ED9A98-AB60-FB4F-A1AD-C964540F89A2}" type="datetimeFigureOut">
              <a:rPr lang="en-US" smtClean="0"/>
              <a:t>10/17/17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487EAA8-B4FC-FB48-9484-54FB77785DA2}"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rot="16200000">
            <a:off x="5056396" y="2447014"/>
            <a:ext cx="5930347"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ED9A98-AB60-FB4F-A1AD-C964540F89A2}"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7EAA8-B4FC-FB48-9484-54FB77785DA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ED9A98-AB60-FB4F-A1AD-C964540F89A2}" type="datetimeFigureOut">
              <a:rPr lang="en-US" smtClean="0"/>
              <a:t>10/17/17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7EAA8-B4FC-FB48-9484-54FB77785DA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ED9A98-AB60-FB4F-A1AD-C964540F89A2}" type="datetimeFigureOut">
              <a:rPr lang="en-US" smtClean="0"/>
              <a:t>10/17/17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7EAA8-B4FC-FB48-9484-54FB77785DA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D9A98-AB60-FB4F-A1AD-C964540F89A2}" type="datetimeFigureOut">
              <a:rPr lang="en-US" smtClean="0"/>
              <a:t>10/17/17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7EAA8-B4FC-FB48-9484-54FB77785DA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D9A98-AB60-FB4F-A1AD-C964540F89A2}"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487EAA8-B4FC-FB48-9484-54FB77785DA2}"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D9A98-AB60-FB4F-A1AD-C964540F89A2}"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7EAA8-B4FC-FB48-9484-54FB77785DA2}"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52399" y="152400"/>
            <a:ext cx="8814047" cy="1346447"/>
          </a:xfrm>
          <a:prstGeom prst="rect">
            <a:avLst/>
          </a:prstGeom>
          <a:solidFill>
            <a:srgbClr val="135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A6ED9A98-AB60-FB4F-A1AD-C964540F89A2}" type="datetimeFigureOut">
              <a:rPr lang="en-US" smtClean="0"/>
              <a:t>10/17/17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487EAA8-B4FC-FB48-9484-54FB77785DA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lnSpc>
          <a:spcPct val="120000"/>
        </a:lnSpc>
        <a:spcBef>
          <a:spcPct val="20000"/>
        </a:spcBef>
        <a:spcAft>
          <a:spcPts val="400"/>
        </a:spcAft>
        <a:buClr>
          <a:schemeClr val="accent1"/>
        </a:buClr>
        <a:buFont typeface="Wingdings 2" pitchFamily="18" charset="2"/>
        <a:buChar char=""/>
        <a:defRPr sz="2000" kern="1200" spc="0" baseline="0">
          <a:solidFill>
            <a:schemeClr val="tx2"/>
          </a:solidFill>
          <a:latin typeface="Calibri"/>
          <a:ea typeface="+mn-ea"/>
          <a:cs typeface="Calibri"/>
        </a:defRPr>
      </a:lvl1pPr>
      <a:lvl2pPr marL="548640" indent="-182880" algn="l" defTabSz="914400" rtl="0" eaLnBrk="1" latinLnBrk="0" hangingPunct="1">
        <a:lnSpc>
          <a:spcPct val="120000"/>
        </a:lnSpc>
        <a:spcBef>
          <a:spcPct val="20000"/>
        </a:spcBef>
        <a:spcAft>
          <a:spcPts val="400"/>
        </a:spcAft>
        <a:buClr>
          <a:schemeClr val="accent2"/>
        </a:buClr>
        <a:buFont typeface="Wingdings" pitchFamily="2" charset="2"/>
        <a:buChar char="§"/>
        <a:defRPr sz="1800" kern="1200" spc="0" baseline="0">
          <a:solidFill>
            <a:schemeClr val="tx2"/>
          </a:solidFill>
          <a:latin typeface="Calibri"/>
          <a:ea typeface="+mn-ea"/>
          <a:cs typeface="Calibri"/>
        </a:defRPr>
      </a:lvl2pPr>
      <a:lvl3pPr marL="822960" indent="-182880" algn="l" defTabSz="914400" rtl="0" eaLnBrk="1" latinLnBrk="0" hangingPunct="1">
        <a:lnSpc>
          <a:spcPct val="120000"/>
        </a:lnSpc>
        <a:spcBef>
          <a:spcPct val="20000"/>
        </a:spcBef>
        <a:spcAft>
          <a:spcPts val="400"/>
        </a:spcAft>
        <a:buClr>
          <a:schemeClr val="accent3"/>
        </a:buClr>
        <a:buFont typeface="Wingdings" pitchFamily="2" charset="2"/>
        <a:buChar char="§"/>
        <a:defRPr sz="1600" kern="1200" spc="0" baseline="0">
          <a:solidFill>
            <a:schemeClr val="tx2"/>
          </a:solidFill>
          <a:latin typeface="Calibri"/>
          <a:ea typeface="+mn-ea"/>
          <a:cs typeface="Calibri"/>
        </a:defRPr>
      </a:lvl3pPr>
      <a:lvl4pPr marL="1097280" indent="-182880" algn="l" defTabSz="914400" rtl="0" eaLnBrk="1" latinLnBrk="0" hangingPunct="1">
        <a:lnSpc>
          <a:spcPct val="120000"/>
        </a:lnSpc>
        <a:spcBef>
          <a:spcPct val="20000"/>
        </a:spcBef>
        <a:spcAft>
          <a:spcPts val="400"/>
        </a:spcAft>
        <a:buClr>
          <a:schemeClr val="accent4"/>
        </a:buClr>
        <a:buFont typeface="Wingdings" pitchFamily="2" charset="2"/>
        <a:buChar char="§"/>
        <a:defRPr sz="1400" kern="1200" spc="0">
          <a:solidFill>
            <a:schemeClr val="tx2"/>
          </a:solidFill>
          <a:latin typeface="Calibri"/>
          <a:ea typeface="+mn-ea"/>
          <a:cs typeface="Calibri"/>
        </a:defRPr>
      </a:lvl4pPr>
      <a:lvl5pPr marL="1280160" indent="-182880" algn="l" defTabSz="914400" rtl="0" eaLnBrk="1" latinLnBrk="0" hangingPunct="1">
        <a:lnSpc>
          <a:spcPct val="120000"/>
        </a:lnSpc>
        <a:spcBef>
          <a:spcPct val="20000"/>
        </a:spcBef>
        <a:spcAft>
          <a:spcPts val="400"/>
        </a:spcAft>
        <a:buClr>
          <a:schemeClr val="accent6"/>
        </a:buClr>
        <a:buFont typeface="Wingdings" pitchFamily="2" charset="2"/>
        <a:buChar char="§"/>
        <a:defRPr sz="1300" kern="1200" spc="0" baseline="0">
          <a:solidFill>
            <a:schemeClr val="tx2"/>
          </a:solidFill>
          <a:latin typeface="Calibri"/>
          <a:ea typeface="+mn-ea"/>
          <a:cs typeface="Calibri"/>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4/10/15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CCWG@MLML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34A33-D814-2E47-87F6-CA306CC72118}" type="slidenum">
              <a:rPr lang="en-US" smtClean="0"/>
              <a:t>‹#›</a:t>
            </a:fld>
            <a:endParaRPr lang="en-US"/>
          </a:p>
        </p:txBody>
      </p:sp>
    </p:spTree>
    <p:extLst>
      <p:ext uri="{BB962C8B-B14F-4D97-AF65-F5344CB8AC3E}">
        <p14:creationId xmlns:p14="http://schemas.microsoft.com/office/powerpoint/2010/main" val="25947162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386" b="25652"/>
          <a:stretch/>
        </p:blipFill>
        <p:spPr>
          <a:xfrm>
            <a:off x="0" y="1672406"/>
            <a:ext cx="9144000" cy="3426410"/>
          </a:xfrm>
          <a:prstGeom prst="rect">
            <a:avLst/>
          </a:prstGeom>
        </p:spPr>
      </p:pic>
      <p:sp>
        <p:nvSpPr>
          <p:cNvPr id="13" name="Content Placeholder 12"/>
          <p:cNvSpPr>
            <a:spLocks noGrp="1"/>
          </p:cNvSpPr>
          <p:nvPr>
            <p:ph idx="1"/>
          </p:nvPr>
        </p:nvSpPr>
        <p:spPr>
          <a:xfrm>
            <a:off x="370534" y="3998422"/>
            <a:ext cx="8407893" cy="1241499"/>
          </a:xfrm>
        </p:spPr>
        <p:txBody>
          <a:bodyPr>
            <a:normAutofit/>
          </a:bodyPr>
          <a:lstStyle/>
          <a:p>
            <a:pPr marL="45720" indent="0" algn="ctr">
              <a:buNone/>
            </a:pPr>
            <a:r>
              <a:rPr lang="en-US" sz="1600" dirty="0" smtClean="0">
                <a:solidFill>
                  <a:schemeClr val="bg1"/>
                </a:solidFill>
              </a:rPr>
              <a:t>Riparian Summit</a:t>
            </a:r>
          </a:p>
          <a:p>
            <a:pPr marL="45720" indent="0" algn="ctr">
              <a:buNone/>
            </a:pPr>
            <a:r>
              <a:rPr lang="en-US" sz="1600" dirty="0" smtClean="0">
                <a:solidFill>
                  <a:schemeClr val="bg1"/>
                </a:solidFill>
              </a:rPr>
              <a:t>October, 2017</a:t>
            </a:r>
          </a:p>
          <a:p>
            <a:pPr marL="45720" indent="0" algn="ctr">
              <a:buNone/>
            </a:pPr>
            <a:r>
              <a:rPr lang="en-US" sz="1600" dirty="0" smtClean="0">
                <a:solidFill>
                  <a:schemeClr val="bg1"/>
                </a:solidFill>
              </a:rPr>
              <a:t>Davis, CA</a:t>
            </a:r>
            <a:endParaRPr lang="en-US" sz="1600" dirty="0">
              <a:solidFill>
                <a:schemeClr val="bg1"/>
              </a:solidFill>
            </a:endParaRPr>
          </a:p>
        </p:txBody>
      </p:sp>
      <p:sp>
        <p:nvSpPr>
          <p:cNvPr id="5" name="Title 15"/>
          <p:cNvSpPr>
            <a:spLocks noGrp="1"/>
          </p:cNvSpPr>
          <p:nvPr>
            <p:ph type="title"/>
          </p:nvPr>
        </p:nvSpPr>
        <p:spPr>
          <a:xfrm>
            <a:off x="370534" y="261009"/>
            <a:ext cx="8381260" cy="1054394"/>
          </a:xfrm>
        </p:spPr>
        <p:txBody>
          <a:bodyPr>
            <a:noAutofit/>
          </a:bodyPr>
          <a:lstStyle/>
          <a:p>
            <a:r>
              <a:rPr lang="en-US" dirty="0" smtClean="0"/>
              <a:t>Mapping Riparian </a:t>
            </a:r>
            <a:r>
              <a:rPr lang="en-US" smtClean="0"/>
              <a:t>corridors </a:t>
            </a:r>
            <a:r>
              <a:rPr lang="en-US"/>
              <a:t>on the central coast</a:t>
            </a:r>
            <a:endParaRPr lang="en-US" dirty="0"/>
          </a:p>
        </p:txBody>
      </p:sp>
      <p:pic>
        <p:nvPicPr>
          <p:cNvPr id="4" name="Picture 3" descr="CCWG_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61185" y="5773621"/>
            <a:ext cx="1234035" cy="928930"/>
          </a:xfrm>
          <a:prstGeom prst="rect">
            <a:avLst/>
          </a:prstGeom>
          <a:noFill/>
        </p:spPr>
      </p:pic>
      <p:pic>
        <p:nvPicPr>
          <p:cNvPr id="8" name="Picture 7" descr="epa-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1556" y="5850920"/>
            <a:ext cx="782081" cy="851631"/>
          </a:xfrm>
          <a:prstGeom prst="rect">
            <a:avLst/>
          </a:prstGeom>
        </p:spPr>
      </p:pic>
      <p:sp>
        <p:nvSpPr>
          <p:cNvPr id="21" name="Slide Number Placeholder 20"/>
          <p:cNvSpPr>
            <a:spLocks noGrp="1"/>
          </p:cNvSpPr>
          <p:nvPr>
            <p:ph type="sldNum" sz="quarter" idx="12"/>
          </p:nvPr>
        </p:nvSpPr>
        <p:spPr/>
        <p:txBody>
          <a:bodyPr/>
          <a:lstStyle/>
          <a:p>
            <a:fld id="{4C6CCF33-F2E1-1F44-AF4C-9F0D1BA2EDAE}" type="slidenum">
              <a:rPr lang="en-US" smtClean="0"/>
              <a:t>1</a:t>
            </a:fld>
            <a:endParaRPr lang="en-US"/>
          </a:p>
        </p:txBody>
      </p:sp>
      <p:pic>
        <p:nvPicPr>
          <p:cNvPr id="2" name="Picture 1" descr="sfei-asc logoOnly 300dpi transpare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1221" y="5827409"/>
            <a:ext cx="1319445" cy="875142"/>
          </a:xfrm>
          <a:prstGeom prst="rect">
            <a:avLst/>
          </a:prstGeom>
        </p:spPr>
      </p:pic>
      <p:pic>
        <p:nvPicPr>
          <p:cNvPr id="3" name="Picture 2" descr="SWRCB_Logo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6992" y="5773621"/>
            <a:ext cx="1283170" cy="940991"/>
          </a:xfrm>
          <a:prstGeom prst="rect">
            <a:avLst/>
          </a:prstGeom>
        </p:spPr>
      </p:pic>
      <p:sp>
        <p:nvSpPr>
          <p:cNvPr id="10" name="TextBox 9"/>
          <p:cNvSpPr txBox="1"/>
          <p:nvPr/>
        </p:nvSpPr>
        <p:spPr>
          <a:xfrm>
            <a:off x="6746992" y="5098816"/>
            <a:ext cx="2179986" cy="461665"/>
          </a:xfrm>
          <a:prstGeom prst="rect">
            <a:avLst/>
          </a:prstGeom>
          <a:noFill/>
        </p:spPr>
        <p:txBody>
          <a:bodyPr wrap="square" rtlCol="0">
            <a:spAutoFit/>
          </a:bodyPr>
          <a:lstStyle/>
          <a:p>
            <a:pPr algn="r"/>
            <a:r>
              <a:rPr lang="en-US" sz="1200" smtClean="0"/>
              <a:t>Ross Clark</a:t>
            </a:r>
            <a:endParaRPr lang="en-US" sz="1200" dirty="0" smtClean="0"/>
          </a:p>
          <a:p>
            <a:pPr algn="r"/>
            <a:r>
              <a:rPr lang="en-US" sz="1200" dirty="0" err="1" smtClean="0"/>
              <a:t>rclark@mlml.calstate.edu</a:t>
            </a:r>
            <a:endParaRPr lang="en-US" sz="1200" dirty="0"/>
          </a:p>
        </p:txBody>
      </p:sp>
    </p:spTree>
    <p:extLst>
      <p:ext uri="{BB962C8B-B14F-4D97-AF65-F5344CB8AC3E}">
        <p14:creationId xmlns:p14="http://schemas.microsoft.com/office/powerpoint/2010/main" val="2934627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2400" dirty="0" smtClean="0"/>
              <a:t>Buffer distance based on:</a:t>
            </a:r>
          </a:p>
          <a:p>
            <a:pPr lvl="1"/>
            <a:r>
              <a:rPr lang="en-US" dirty="0" smtClean="0"/>
              <a:t>30m</a:t>
            </a:r>
          </a:p>
          <a:p>
            <a:pPr lvl="1"/>
            <a:r>
              <a:rPr lang="en-US" dirty="0"/>
              <a:t>70m</a:t>
            </a:r>
          </a:p>
          <a:p>
            <a:pPr lvl="1"/>
            <a:r>
              <a:rPr lang="en-US" dirty="0" smtClean="0"/>
              <a:t>10x </a:t>
            </a:r>
            <a:r>
              <a:rPr lang="en-US" dirty="0"/>
              <a:t>Strahler stream order</a:t>
            </a:r>
          </a:p>
          <a:p>
            <a:pPr lvl="1"/>
            <a:r>
              <a:rPr lang="en-US" dirty="0" err="1" smtClean="0"/>
              <a:t>RipZET</a:t>
            </a:r>
            <a:r>
              <a:rPr lang="en-US" dirty="0" smtClean="0"/>
              <a:t> Veg and Slope output</a:t>
            </a:r>
          </a:p>
        </p:txBody>
      </p:sp>
      <p:sp>
        <p:nvSpPr>
          <p:cNvPr id="2" name="Title 1"/>
          <p:cNvSpPr>
            <a:spLocks noGrp="1"/>
          </p:cNvSpPr>
          <p:nvPr>
            <p:ph type="title"/>
          </p:nvPr>
        </p:nvSpPr>
        <p:spPr/>
        <p:txBody>
          <a:bodyPr/>
          <a:lstStyle/>
          <a:p>
            <a:r>
              <a:rPr lang="en-US" dirty="0" smtClean="0"/>
              <a:t>Percent Tree cover at different buffer distances</a:t>
            </a:r>
            <a:endParaRPr lang="en-US" dirty="0"/>
          </a:p>
        </p:txBody>
      </p:sp>
      <p:pic>
        <p:nvPicPr>
          <p:cNvPr id="12" name="Content Placeholder 11"/>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0120"/>
            <a:ext cx="4038600" cy="2825185"/>
          </a:xfrm>
          <a:prstGeom prst="rect">
            <a:avLst/>
          </a:prstGeom>
        </p:spPr>
      </p:pic>
    </p:spTree>
    <p:extLst>
      <p:ext uri="{BB962C8B-B14F-4D97-AF65-F5344CB8AC3E}">
        <p14:creationId xmlns:p14="http://schemas.microsoft.com/office/powerpoint/2010/main" val="2138589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stress and Tree cover</a:t>
            </a:r>
            <a:endParaRPr lang="en-US" dirty="0"/>
          </a:p>
        </p:txBody>
      </p:sp>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188149" y="1602646"/>
            <a:ext cx="4213558" cy="2963554"/>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694296" y="1602646"/>
            <a:ext cx="4272527" cy="2991066"/>
          </a:xfrm>
          <a:prstGeom prst="rect">
            <a:avLst/>
          </a:prstGeom>
        </p:spPr>
      </p:pic>
      <p:sp>
        <p:nvSpPr>
          <p:cNvPr id="6" name="Bent-Up Arrow 5"/>
          <p:cNvSpPr/>
          <p:nvPr/>
        </p:nvSpPr>
        <p:spPr>
          <a:xfrm rot="5400000">
            <a:off x="2537647" y="4720166"/>
            <a:ext cx="1119487" cy="1086558"/>
          </a:xfrm>
          <a:prstGeom prst="bentUpArrow">
            <a:avLst>
              <a:gd name="adj1" fmla="val 25000"/>
              <a:gd name="adj2" fmla="val 29661"/>
              <a:gd name="adj3" fmla="val 37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Bent-Up Arrow 6"/>
          <p:cNvSpPr/>
          <p:nvPr/>
        </p:nvSpPr>
        <p:spPr>
          <a:xfrm rot="5400000" flipV="1">
            <a:off x="5451125" y="4673132"/>
            <a:ext cx="1119484" cy="1180630"/>
          </a:xfrm>
          <a:prstGeom prst="bentUpArrow">
            <a:avLst>
              <a:gd name="adj1" fmla="val 25000"/>
              <a:gd name="adj2" fmla="val 29661"/>
              <a:gd name="adj3" fmla="val 37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a:off x="4054596" y="4825999"/>
            <a:ext cx="1057860" cy="1119481"/>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xplosion 1 8"/>
          <p:cNvSpPr/>
          <p:nvPr/>
        </p:nvSpPr>
        <p:spPr>
          <a:xfrm>
            <a:off x="4355629" y="5164667"/>
            <a:ext cx="479778" cy="479778"/>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Down Arrow 9"/>
          <p:cNvSpPr/>
          <p:nvPr/>
        </p:nvSpPr>
        <p:spPr>
          <a:xfrm>
            <a:off x="3492033" y="6030148"/>
            <a:ext cx="1928519" cy="667926"/>
          </a:xfrm>
          <a:prstGeom prst="downArrow">
            <a:avLst/>
          </a:prstGeom>
          <a:solidFill>
            <a:srgbClr val="DDAC16"/>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91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assessment</a:t>
            </a:r>
            <a:endParaRPr lang="en-US"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044224" y="1728814"/>
            <a:ext cx="7066526" cy="4947059"/>
          </a:xfrm>
          <a:prstGeom prst="rect">
            <a:avLst/>
          </a:prstGeom>
        </p:spPr>
      </p:pic>
    </p:spTree>
    <p:extLst>
      <p:ext uri="{BB962C8B-B14F-4D97-AF65-F5344CB8AC3E}">
        <p14:creationId xmlns:p14="http://schemas.microsoft.com/office/powerpoint/2010/main" val="1970614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extent in </a:t>
            </a:r>
            <a:r>
              <a:rPr lang="en-US" dirty="0" err="1" smtClean="0"/>
              <a:t>morro</a:t>
            </a:r>
            <a:r>
              <a:rPr lang="en-US" dirty="0" smtClean="0"/>
              <a:t> bay</a:t>
            </a:r>
            <a:endParaRPr lang="en-US" dirty="0"/>
          </a:p>
        </p:txBody>
      </p:sp>
      <p:pic>
        <p:nvPicPr>
          <p:cNvPr id="3" name="Picture 2" descr="AdditionalFig1_image_byStandardBuffs.png"/>
          <p:cNvPicPr/>
          <p:nvPr/>
        </p:nvPicPr>
        <p:blipFill rotWithShape="1">
          <a:blip r:embed="rId2" cstate="screen">
            <a:extLst>
              <a:ext uri="{28A0092B-C50C-407E-A947-70E740481C1C}">
                <a14:useLocalDpi xmlns:a14="http://schemas.microsoft.com/office/drawing/2010/main"/>
              </a:ext>
            </a:extLst>
          </a:blip>
          <a:srcRect l="764" t="1768" r="857" b="1885"/>
          <a:stretch/>
        </p:blipFill>
        <p:spPr bwMode="auto">
          <a:xfrm>
            <a:off x="2437941" y="3845572"/>
            <a:ext cx="4670778" cy="2375588"/>
          </a:xfrm>
          <a:prstGeom prst="rect">
            <a:avLst/>
          </a:prstGeom>
          <a:noFill/>
          <a:ln>
            <a:noFill/>
          </a:ln>
          <a:extLst>
            <a:ext uri="{53640926-AAD7-44d8-BBD7-CCE9431645EC}">
              <a14:shadowObscured xmlns="" xmlns:a14="http://schemas.microsoft.com/office/drawing/2010/main"/>
            </a:ext>
          </a:extLst>
        </p:spPr>
      </p:pic>
      <p:pic>
        <p:nvPicPr>
          <p:cNvPr id="4" name="Picture 3"/>
          <p:cNvPicPr/>
          <p:nvPr/>
        </p:nvPicPr>
        <p:blipFill rotWithShape="1">
          <a:blip r:embed="rId3" cstate="screen">
            <a:extLst>
              <a:ext uri="{28A0092B-C50C-407E-A947-70E740481C1C}">
                <a14:useLocalDpi xmlns:a14="http://schemas.microsoft.com/office/drawing/2010/main"/>
              </a:ext>
            </a:extLst>
          </a:blip>
          <a:srcRect l="745" t="1690" r="1042" b="1939"/>
          <a:stretch/>
        </p:blipFill>
        <p:spPr bwMode="auto">
          <a:xfrm>
            <a:off x="381000" y="1640498"/>
            <a:ext cx="4392330" cy="1896688"/>
          </a:xfrm>
          <a:prstGeom prst="rect">
            <a:avLst/>
          </a:prstGeom>
          <a:ln>
            <a:noFill/>
          </a:ln>
          <a:extLst>
            <a:ext uri="{53640926-AAD7-44d8-BBD7-CCE9431645EC}">
              <a14:shadowObscured xmlns="" xmlns:a14="http://schemas.microsoft.com/office/drawing/2010/main"/>
            </a:ext>
          </a:extLst>
        </p:spPr>
      </p:pic>
      <p:pic>
        <p:nvPicPr>
          <p:cNvPr id="5" name="Picture 4"/>
          <p:cNvPicPr/>
          <p:nvPr/>
        </p:nvPicPr>
        <p:blipFill rotWithShape="1">
          <a:blip r:embed="rId4" cstate="screen">
            <a:extLst>
              <a:ext uri="{28A0092B-C50C-407E-A947-70E740481C1C}">
                <a14:useLocalDpi xmlns:a14="http://schemas.microsoft.com/office/drawing/2010/main"/>
              </a:ext>
            </a:extLst>
          </a:blip>
          <a:srcRect l="744" t="1689" r="744" b="1755"/>
          <a:stretch/>
        </p:blipFill>
        <p:spPr bwMode="auto">
          <a:xfrm>
            <a:off x="4595130" y="1640496"/>
            <a:ext cx="4390238" cy="189668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633383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Riparian Resources</a:t>
            </a:r>
            <a:endParaRPr lang="en-US" dirty="0"/>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7378" y="409170"/>
            <a:ext cx="4298200" cy="5693265"/>
          </a:xfrm>
          <a:prstGeom prst="rect">
            <a:avLst/>
          </a:prstGeom>
          <a:noFill/>
        </p:spPr>
      </p:pic>
    </p:spTree>
    <p:extLst>
      <p:ext uri="{BB962C8B-B14F-4D97-AF65-F5344CB8AC3E}">
        <p14:creationId xmlns:p14="http://schemas.microsoft.com/office/powerpoint/2010/main" val="874283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2164" y="1686012"/>
            <a:ext cx="6370730" cy="3865064"/>
          </a:xfrm>
        </p:spPr>
      </p:pic>
      <p:sp>
        <p:nvSpPr>
          <p:cNvPr id="3" name="Title 2"/>
          <p:cNvSpPr>
            <a:spLocks noGrp="1"/>
          </p:cNvSpPr>
          <p:nvPr>
            <p:ph type="title"/>
          </p:nvPr>
        </p:nvSpPr>
        <p:spPr/>
        <p:txBody>
          <a:bodyPr/>
          <a:lstStyle/>
          <a:p>
            <a:r>
              <a:rPr lang="en-US" dirty="0" smtClean="0"/>
              <a:t>Methods</a:t>
            </a:r>
            <a:endParaRPr lang="en-US" dirty="0"/>
          </a:p>
        </p:txBody>
      </p:sp>
      <p:sp>
        <p:nvSpPr>
          <p:cNvPr id="5" name="Rectangle 4"/>
          <p:cNvSpPr/>
          <p:nvPr/>
        </p:nvSpPr>
        <p:spPr>
          <a:xfrm>
            <a:off x="1085787" y="5673811"/>
            <a:ext cx="6487108" cy="584775"/>
          </a:xfrm>
          <a:prstGeom prst="rect">
            <a:avLst/>
          </a:prstGeom>
        </p:spPr>
        <p:txBody>
          <a:bodyPr wrap="square">
            <a:spAutoFit/>
          </a:bodyPr>
          <a:lstStyle/>
          <a:p>
            <a:pPr marL="45720"/>
            <a:r>
              <a:rPr lang="en-US" sz="1600" dirty="0"/>
              <a:t>Stream network is derived from a digital elevation model (DEM) and assigned a Strahler order number. </a:t>
            </a:r>
          </a:p>
        </p:txBody>
      </p:sp>
    </p:spTree>
    <p:extLst>
      <p:ext uri="{BB962C8B-B14F-4D97-AF65-F5344CB8AC3E}">
        <p14:creationId xmlns:p14="http://schemas.microsoft.com/office/powerpoint/2010/main" val="936463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247" y="1549588"/>
            <a:ext cx="8407400" cy="3133580"/>
          </a:xfrm>
        </p:spPr>
      </p:pic>
      <p:sp>
        <p:nvSpPr>
          <p:cNvPr id="6" name="Rectangle 5"/>
          <p:cNvSpPr/>
          <p:nvPr/>
        </p:nvSpPr>
        <p:spPr>
          <a:xfrm>
            <a:off x="281247" y="4822515"/>
            <a:ext cx="8753302" cy="1569660"/>
          </a:xfrm>
          <a:prstGeom prst="rect">
            <a:avLst/>
          </a:prstGeom>
        </p:spPr>
        <p:txBody>
          <a:bodyPr wrap="square">
            <a:spAutoFit/>
          </a:bodyPr>
          <a:lstStyle/>
          <a:p>
            <a:pPr marL="502920" indent="-457200">
              <a:buFont typeface="+mj-lt"/>
              <a:buAutoNum type="arabicPeriod"/>
            </a:pPr>
            <a:r>
              <a:rPr lang="en-US" sz="1600" dirty="0"/>
              <a:t>Streams are randomly selected; active riparian zone is identified from NAIP infrared imagery; lines perpendicular to the stream centerline are created to produce width measurements </a:t>
            </a:r>
          </a:p>
          <a:p>
            <a:pPr marL="502920" indent="-457200">
              <a:buFont typeface="+mj-lt"/>
              <a:buAutoNum type="arabicPeriod"/>
            </a:pPr>
            <a:r>
              <a:rPr lang="en-US" sz="1600" dirty="0"/>
              <a:t>NDVI (Normalized Difference Vegetation Index) values are created from the NAIP infrared imagery and reclassified to match vegetation types. Buffered lines perpendicular to the stream centerlines (not shown) are used to extract vegetation data for each selected stream. </a:t>
            </a:r>
          </a:p>
          <a:p>
            <a:pPr marL="502920" indent="-457200">
              <a:buFont typeface="+mj-lt"/>
              <a:buAutoNum type="arabicPeriod"/>
            </a:pPr>
            <a:r>
              <a:rPr lang="en-US" sz="1600" dirty="0"/>
              <a:t>Slope percent is derived from a DEM and is extracted using buffered perpendicular lines.</a:t>
            </a:r>
          </a:p>
        </p:txBody>
      </p:sp>
      <p:sp>
        <p:nvSpPr>
          <p:cNvPr id="7" name="TextBox 6"/>
          <p:cNvSpPr txBox="1"/>
          <p:nvPr/>
        </p:nvSpPr>
        <p:spPr>
          <a:xfrm>
            <a:off x="381000" y="1645920"/>
            <a:ext cx="508462" cy="369332"/>
          </a:xfrm>
          <a:prstGeom prst="rect">
            <a:avLst/>
          </a:prstGeom>
          <a:noFill/>
        </p:spPr>
        <p:txBody>
          <a:bodyPr wrap="square" rtlCol="0">
            <a:spAutoFit/>
          </a:bodyPr>
          <a:lstStyle/>
          <a:p>
            <a:r>
              <a:rPr lang="en-US" dirty="0" smtClean="0">
                <a:solidFill>
                  <a:srgbClr val="FF0000"/>
                </a:solidFill>
              </a:rPr>
              <a:t>1</a:t>
            </a:r>
            <a:endParaRPr lang="en-US" dirty="0">
              <a:solidFill>
                <a:srgbClr val="FF0000"/>
              </a:solidFill>
            </a:endParaRPr>
          </a:p>
        </p:txBody>
      </p:sp>
      <p:sp>
        <p:nvSpPr>
          <p:cNvPr id="8" name="TextBox 7"/>
          <p:cNvSpPr txBox="1"/>
          <p:nvPr/>
        </p:nvSpPr>
        <p:spPr>
          <a:xfrm>
            <a:off x="5842693" y="1611318"/>
            <a:ext cx="508462" cy="369332"/>
          </a:xfrm>
          <a:prstGeom prst="rect">
            <a:avLst/>
          </a:prstGeom>
          <a:noFill/>
        </p:spPr>
        <p:txBody>
          <a:bodyPr wrap="square" rtlCol="0">
            <a:spAutoFit/>
          </a:bodyPr>
          <a:lstStyle/>
          <a:p>
            <a:r>
              <a:rPr lang="en-US" dirty="0">
                <a:solidFill>
                  <a:srgbClr val="FF0000"/>
                </a:solidFill>
              </a:rPr>
              <a:t>3</a:t>
            </a:r>
          </a:p>
        </p:txBody>
      </p:sp>
      <p:sp>
        <p:nvSpPr>
          <p:cNvPr id="9" name="TextBox 8"/>
          <p:cNvSpPr txBox="1"/>
          <p:nvPr/>
        </p:nvSpPr>
        <p:spPr>
          <a:xfrm>
            <a:off x="3096491" y="1618028"/>
            <a:ext cx="508462" cy="369332"/>
          </a:xfrm>
          <a:prstGeom prst="rect">
            <a:avLst/>
          </a:prstGeom>
          <a:noFill/>
        </p:spPr>
        <p:txBody>
          <a:bodyPr wrap="square" rtlCol="0">
            <a:spAutoFit/>
          </a:bodyPr>
          <a:lstStyle/>
          <a:p>
            <a:r>
              <a:rPr lang="en-US" dirty="0">
                <a:solidFill>
                  <a:srgbClr val="FF0000"/>
                </a:solidFill>
              </a:rPr>
              <a:t>2</a:t>
            </a:r>
          </a:p>
        </p:txBody>
      </p:sp>
    </p:spTree>
    <p:extLst>
      <p:ext uri="{BB962C8B-B14F-4D97-AF65-F5344CB8AC3E}">
        <p14:creationId xmlns:p14="http://schemas.microsoft.com/office/powerpoint/2010/main" val="1821923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122" y="1669386"/>
            <a:ext cx="5449016" cy="4889355"/>
          </a:xfrm>
        </p:spPr>
      </p:pic>
      <p:sp>
        <p:nvSpPr>
          <p:cNvPr id="2" name="Title 1"/>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1018130906"/>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6053" y="1719262"/>
            <a:ext cx="4932521" cy="4898737"/>
          </a:xfrm>
        </p:spPr>
      </p:pic>
    </p:spTree>
    <p:extLst>
      <p:ext uri="{BB962C8B-B14F-4D97-AF65-F5344CB8AC3E}">
        <p14:creationId xmlns:p14="http://schemas.microsoft.com/office/powerpoint/2010/main" val="892893957"/>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0452" y="1719263"/>
            <a:ext cx="4796683" cy="4861108"/>
          </a:xfrm>
        </p:spPr>
      </p:pic>
    </p:spTree>
    <p:extLst>
      <p:ext uri="{BB962C8B-B14F-4D97-AF65-F5344CB8AC3E}">
        <p14:creationId xmlns:p14="http://schemas.microsoft.com/office/powerpoint/2010/main" val="322507781"/>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4320" lvl="1" indent="-228600">
              <a:buClr>
                <a:schemeClr val="accent1"/>
              </a:buClr>
              <a:buFont typeface="Wingdings 2" pitchFamily="18" charset="2"/>
              <a:buChar char=""/>
            </a:pPr>
            <a:r>
              <a:rPr lang="en-US" sz="2000" dirty="0"/>
              <a:t>determine the best and most efficient way of identifying and digitizing the riparian corridor </a:t>
            </a:r>
            <a:endParaRPr lang="en-US" sz="2000" dirty="0" smtClean="0"/>
          </a:p>
          <a:p>
            <a:pPr marL="274320" lvl="1" indent="-228600">
              <a:buClr>
                <a:schemeClr val="accent1"/>
              </a:buClr>
              <a:buFont typeface="Wingdings 2" pitchFamily="18" charset="2"/>
              <a:buChar char=""/>
            </a:pPr>
            <a:r>
              <a:rPr lang="en-US" sz="2000" dirty="0"/>
              <a:t>identify riparian boundaries based on an analysis of different sources of remote sensing data, principally aerial imagery </a:t>
            </a:r>
          </a:p>
        </p:txBody>
      </p:sp>
      <p:sp>
        <p:nvSpPr>
          <p:cNvPr id="4" name="Title 3"/>
          <p:cNvSpPr>
            <a:spLocks noGrp="1"/>
          </p:cNvSpPr>
          <p:nvPr>
            <p:ph type="title"/>
          </p:nvPr>
        </p:nvSpPr>
        <p:spPr>
          <a:xfrm>
            <a:off x="304800" y="434520"/>
            <a:ext cx="8686800" cy="838200"/>
          </a:xfrm>
        </p:spPr>
        <p:txBody>
          <a:bodyPr/>
          <a:lstStyle/>
          <a:p>
            <a:r>
              <a:rPr lang="en-US" dirty="0" smtClean="0"/>
              <a:t>GOALS of Project</a:t>
            </a:r>
            <a:endParaRPr lang="en-US" dirty="0"/>
          </a:p>
        </p:txBody>
      </p:sp>
      <p:pic>
        <p:nvPicPr>
          <p:cNvPr id="5" name="Picture 2" descr="\\psf\Home\Documents\Organization Material\Logos\CCWG_Logo_gree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72563" y="6172007"/>
            <a:ext cx="628474" cy="5103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73558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a:t> Results of the analysis indicate significant differences in riparian width, slope, and tree cover based on stream order. </a:t>
            </a:r>
            <a:endParaRPr lang="en-US" dirty="0" smtClean="0"/>
          </a:p>
          <a:p>
            <a:r>
              <a:rPr lang="en-US" dirty="0" smtClean="0"/>
              <a:t>Additionally</a:t>
            </a:r>
            <a:r>
              <a:rPr lang="en-US" dirty="0"/>
              <a:t>, we observed variability in tree cover vs. stream order in different areas of the RB3 zone, suggesting regional patterns based on different ecological zones. </a:t>
            </a:r>
          </a:p>
          <a:p>
            <a:endParaRPr lang="en-US" dirty="0"/>
          </a:p>
        </p:txBody>
      </p:sp>
    </p:spTree>
    <p:extLst>
      <p:ext uri="{BB962C8B-B14F-4D97-AF65-F5344CB8AC3E}">
        <p14:creationId xmlns:p14="http://schemas.microsoft.com/office/powerpoint/2010/main" val="67052590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 name="Shape 43"/>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979039" y="1618074"/>
            <a:ext cx="7294886" cy="5162313"/>
          </a:xfrm>
          <a:prstGeom prst="rect">
            <a:avLst/>
          </a:prstGeom>
          <a:noFill/>
          <a:ln>
            <a:noFill/>
          </a:ln>
        </p:spPr>
      </p:pic>
      <p:sp>
        <p:nvSpPr>
          <p:cNvPr id="2" name="Title 1"/>
          <p:cNvSpPr>
            <a:spLocks noGrp="1"/>
          </p:cNvSpPr>
          <p:nvPr>
            <p:ph type="title"/>
          </p:nvPr>
        </p:nvSpPr>
        <p:spPr/>
        <p:txBody>
          <a:bodyPr/>
          <a:lstStyle/>
          <a:p>
            <a:r>
              <a:rPr lang="en-US" dirty="0" err="1" smtClean="0"/>
              <a:t>RipZET</a:t>
            </a:r>
            <a:r>
              <a:rPr lang="en-US" dirty="0" smtClean="0"/>
              <a:t> Slope module</a:t>
            </a:r>
            <a:endParaRPr lang="en-US" dirty="0"/>
          </a:p>
        </p:txBody>
      </p:sp>
    </p:spTree>
    <p:extLst>
      <p:ext uri="{BB962C8B-B14F-4D97-AF65-F5344CB8AC3E}">
        <p14:creationId xmlns:p14="http://schemas.microsoft.com/office/powerpoint/2010/main" val="1545349479"/>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Shape 49"/>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1050011" y="1580445"/>
            <a:ext cx="7148654" cy="5058830"/>
          </a:xfrm>
          <a:prstGeom prst="rect">
            <a:avLst/>
          </a:prstGeom>
          <a:noFill/>
          <a:ln>
            <a:noFill/>
          </a:ln>
        </p:spPr>
      </p:pic>
      <p:sp>
        <p:nvSpPr>
          <p:cNvPr id="2" name="Title 1"/>
          <p:cNvSpPr>
            <a:spLocks noGrp="1"/>
          </p:cNvSpPr>
          <p:nvPr>
            <p:ph type="title"/>
          </p:nvPr>
        </p:nvSpPr>
        <p:spPr/>
        <p:txBody>
          <a:bodyPr/>
          <a:lstStyle/>
          <a:p>
            <a:r>
              <a:rPr lang="en-US" dirty="0" err="1" smtClean="0"/>
              <a:t>RipZET</a:t>
            </a:r>
            <a:r>
              <a:rPr lang="en-US" dirty="0" smtClean="0"/>
              <a:t> Vegetation module (</a:t>
            </a:r>
            <a:r>
              <a:rPr lang="en-US" dirty="0" err="1" smtClean="0"/>
              <a:t>calveg</a:t>
            </a:r>
            <a:r>
              <a:rPr lang="en-US" dirty="0" smtClean="0"/>
              <a:t>)</a:t>
            </a:r>
            <a:endParaRPr lang="en-US" dirty="0"/>
          </a:p>
        </p:txBody>
      </p:sp>
    </p:spTree>
    <p:extLst>
      <p:ext uri="{BB962C8B-B14F-4D97-AF65-F5344CB8AC3E}">
        <p14:creationId xmlns:p14="http://schemas.microsoft.com/office/powerpoint/2010/main" val="807141027"/>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4" name="Shape 67"/>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922595" y="1608667"/>
            <a:ext cx="7294885" cy="5162312"/>
          </a:xfrm>
          <a:prstGeom prst="rect">
            <a:avLst/>
          </a:prstGeom>
          <a:noFill/>
          <a:ln>
            <a:noFill/>
          </a:ln>
        </p:spPr>
      </p:pic>
      <p:sp>
        <p:nvSpPr>
          <p:cNvPr id="2" name="Title 1"/>
          <p:cNvSpPr>
            <a:spLocks noGrp="1"/>
          </p:cNvSpPr>
          <p:nvPr>
            <p:ph type="title"/>
          </p:nvPr>
        </p:nvSpPr>
        <p:spPr/>
        <p:txBody>
          <a:bodyPr/>
          <a:lstStyle/>
          <a:p>
            <a:r>
              <a:rPr lang="en-US" dirty="0" smtClean="0"/>
              <a:t>Combined Output (big basin)</a:t>
            </a:r>
            <a:endParaRPr lang="en-US" dirty="0"/>
          </a:p>
        </p:txBody>
      </p:sp>
    </p:spTree>
    <p:extLst>
      <p:ext uri="{BB962C8B-B14F-4D97-AF65-F5344CB8AC3E}">
        <p14:creationId xmlns:p14="http://schemas.microsoft.com/office/powerpoint/2010/main" val="883010108"/>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Shape 85"/>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1091259" y="1585890"/>
            <a:ext cx="7300148" cy="5166036"/>
          </a:xfrm>
          <a:prstGeom prst="rect">
            <a:avLst/>
          </a:prstGeom>
          <a:noFill/>
          <a:ln>
            <a:noFill/>
          </a:ln>
        </p:spPr>
      </p:pic>
      <p:sp>
        <p:nvSpPr>
          <p:cNvPr id="2" name="Title 1"/>
          <p:cNvSpPr>
            <a:spLocks noGrp="1"/>
          </p:cNvSpPr>
          <p:nvPr>
            <p:ph type="title"/>
          </p:nvPr>
        </p:nvSpPr>
        <p:spPr/>
        <p:txBody>
          <a:bodyPr/>
          <a:lstStyle/>
          <a:p>
            <a:r>
              <a:rPr lang="en-US" dirty="0" smtClean="0"/>
              <a:t>Combined output (</a:t>
            </a:r>
            <a:r>
              <a:rPr lang="en-US" dirty="0" err="1" smtClean="0"/>
              <a:t>santa</a:t>
            </a:r>
            <a:r>
              <a:rPr lang="en-US" dirty="0" smtClean="0"/>
              <a:t> Barbara)</a:t>
            </a:r>
            <a:endParaRPr lang="en-US" dirty="0"/>
          </a:p>
        </p:txBody>
      </p:sp>
    </p:spTree>
    <p:extLst>
      <p:ext uri="{BB962C8B-B14F-4D97-AF65-F5344CB8AC3E}">
        <p14:creationId xmlns:p14="http://schemas.microsoft.com/office/powerpoint/2010/main" val="110461908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Riparian Assessment</a:t>
            </a:r>
            <a:endParaRPr lang="en-US" dirty="0"/>
          </a:p>
        </p:txBody>
      </p:sp>
      <p:pic>
        <p:nvPicPr>
          <p:cNvPr id="3" name="Shape 132"/>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1222089" y="519098"/>
            <a:ext cx="4482392" cy="5800716"/>
          </a:xfrm>
          <a:prstGeom prst="rect">
            <a:avLst/>
          </a:prstGeom>
          <a:noFill/>
          <a:ln>
            <a:noFill/>
          </a:ln>
        </p:spPr>
      </p:pic>
    </p:spTree>
    <p:extLst>
      <p:ext uri="{BB962C8B-B14F-4D97-AF65-F5344CB8AC3E}">
        <p14:creationId xmlns:p14="http://schemas.microsoft.com/office/powerpoint/2010/main" val="1429673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GIS-based tree mapping</a:t>
            </a:r>
            <a:endParaRPr lang="en-US"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371600" y="1884774"/>
            <a:ext cx="6400800" cy="4800600"/>
          </a:xfrm>
          <a:prstGeom prst="rect">
            <a:avLst/>
          </a:prstGeom>
        </p:spPr>
      </p:pic>
    </p:spTree>
    <p:extLst>
      <p:ext uri="{BB962C8B-B14F-4D97-AF65-F5344CB8AC3E}">
        <p14:creationId xmlns:p14="http://schemas.microsoft.com/office/powerpoint/2010/main" val="332055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Morro bay tree cover</a:t>
            </a:r>
            <a:endParaRPr lang="en-US"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987778" y="1550521"/>
            <a:ext cx="7516517" cy="5261185"/>
          </a:xfrm>
          <a:prstGeom prst="rect">
            <a:avLst/>
          </a:prstGeom>
        </p:spPr>
      </p:pic>
    </p:spTree>
    <p:extLst>
      <p:ext uri="{BB962C8B-B14F-4D97-AF65-F5344CB8AC3E}">
        <p14:creationId xmlns:p14="http://schemas.microsoft.com/office/powerpoint/2010/main" val="16944584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FS-CALNEVA-2015">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AFS-CALNEVA-2015.thmx</Template>
  <TotalTime>1488</TotalTime>
  <Words>239</Words>
  <Application>Microsoft Macintosh PowerPoint</Application>
  <PresentationFormat>On-screen Show (4:3)</PresentationFormat>
  <Paragraphs>42</Paragraphs>
  <Slides>20</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Franklin Gothic Medium</vt:lpstr>
      <vt:lpstr>Wingdings</vt:lpstr>
      <vt:lpstr>Wingdings 2</vt:lpstr>
      <vt:lpstr>Arial</vt:lpstr>
      <vt:lpstr>AFS-CALNEVA-2015</vt:lpstr>
      <vt:lpstr>Custom Design</vt:lpstr>
      <vt:lpstr>Mapping Riparian corridors on the central coast</vt:lpstr>
      <vt:lpstr>GOALS of Project</vt:lpstr>
      <vt:lpstr>RipZET Slope module</vt:lpstr>
      <vt:lpstr>RipZET Vegetation module (calveg)</vt:lpstr>
      <vt:lpstr>Combined Output (big basin)</vt:lpstr>
      <vt:lpstr>Combined output (santa Barbara)</vt:lpstr>
      <vt:lpstr>Remote Riparian Assessment</vt:lpstr>
      <vt:lpstr>GIS-based tree mapping</vt:lpstr>
      <vt:lpstr>Morro bay tree cover</vt:lpstr>
      <vt:lpstr>Percent Tree cover at different buffer distances</vt:lpstr>
      <vt:lpstr>Land use stress and Tree cover</vt:lpstr>
      <vt:lpstr>Remote assessment</vt:lpstr>
      <vt:lpstr>riparian extent in morro bay</vt:lpstr>
      <vt:lpstr>Map of Riparian Resources</vt:lpstr>
      <vt:lpstr>Methods</vt:lpstr>
      <vt:lpstr>Methods</vt:lpstr>
      <vt:lpstr>Results</vt:lpstr>
      <vt:lpstr>Results</vt:lpstr>
      <vt:lpstr>Results</vt:lpstr>
      <vt:lpstr>Results</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Kevin O'Connor</dc:creator>
  <cp:lastModifiedBy>Kevin O'Connor</cp:lastModifiedBy>
  <cp:revision>47</cp:revision>
  <dcterms:created xsi:type="dcterms:W3CDTF">2015-03-17T18:30:00Z</dcterms:created>
  <dcterms:modified xsi:type="dcterms:W3CDTF">2017-10-17T17:28:32Z</dcterms:modified>
</cp:coreProperties>
</file>